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81" r:id="rId19"/>
    <p:sldId id="271" r:id="rId20"/>
    <p:sldId id="272" r:id="rId21"/>
    <p:sldId id="282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42" autoAdjust="0"/>
    <p:restoredTop sz="94660"/>
  </p:normalViewPr>
  <p:slideViewPr>
    <p:cSldViewPr>
      <p:cViewPr varScale="1">
        <p:scale>
          <a:sx n="49" d="100"/>
          <a:sy n="49" d="100"/>
        </p:scale>
        <p:origin x="-62" y="-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3553F-6121-43CC-B8F8-683982C05F90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69B3-34A1-4579-B380-23A0BD96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2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6BFC2D-F3BB-4B29-BE9B-0730F0361B8F}" type="slidenum">
              <a:rPr lang="en-US" altLang="en-US">
                <a:solidFill>
                  <a:prstClr val="black"/>
                </a:solidFill>
                <a:latin typeface="Trebuchet MS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Accelerated approval generally requires that a phase 4 trial be underway at the time of marketing approval to verify and describe the clinical benefit.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This verification, phase 4 trial can be a separate trial, but generally with disease with a long natural history, like PSC it may be more efficient to use a seamless design in which the patients are rolled over from the phase 3 to the phase 4 trial.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General supportive care would be continued in both arms in such a trial.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charset="0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47378-F75F-4C48-ADA3-B26F8EE1A911}" type="slidenum">
              <a:rPr lang="en-US" altLang="en-US" smtClean="0">
                <a:latin typeface="Perpetu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mtClean="0">
              <a:latin typeface="Perpetua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pPr>
              <a:defRPr/>
            </a:pPr>
            <a:fld id="{0F8984C2-623A-48E6-B5CD-4B7ABE699398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pPr>
              <a:defRPr/>
            </a:pPr>
            <a:fld id="{53A7C6CF-2943-4FC2-BC59-AC440C89AFF7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pPr>
              <a:defRPr/>
            </a:pPr>
            <a:fld id="{92EF5177-15C9-4518-AFE4-2A6F3A28AA0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D583972-A732-491F-BDD9-46A7D9DB7BD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pPr>
              <a:defRPr/>
            </a:pPr>
            <a:fld id="{A586879B-88E6-4C9B-B133-15ECAD7631B9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pPr>
              <a:defRPr/>
            </a:pPr>
            <a:fld id="{1793193B-F094-4C5D-8A79-1EC3B192D35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pPr>
              <a:defRPr/>
            </a:pPr>
            <a:fld id="{73A40C0F-E276-47F5-ABD7-1719496E4FF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pPr>
              <a:defRPr/>
            </a:pPr>
            <a:fld id="{FBD27486-1DA7-4BE3-ACEF-238388E4A67C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9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pPr>
              <a:defRPr/>
            </a:pPr>
            <a:fld id="{4E62DC0A-6208-41D2-91D9-E6888D1F0CCE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5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pPr>
              <a:defRPr/>
            </a:pPr>
            <a:fld id="{FFDE7181-4177-4867-9FBA-6F528A7608D5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pPr>
              <a:defRPr/>
            </a:pPr>
            <a:fld id="{38F711B7-0D1C-4F1E-9929-C5BCF5529A10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7" descr="FDA_FullColor_Mono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339F7-5BF8-4100-84AC-6331898EB10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12/17/2016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32AE2-A771-4FF7-9400-F6D4AC4B9B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1524000"/>
            <a:ext cx="7924800" cy="2209801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b="1" dirty="0" smtClean="0"/>
              <a:t>My Experiences as an FDA Statistician</a:t>
            </a:r>
            <a:endParaRPr lang="en-US" b="1" dirty="0"/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7620000" cy="2057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Yeh-Fong Chen, Ph.D. </a:t>
            </a:r>
          </a:p>
          <a:p>
            <a:pPr eaLnBrk="1" hangingPunct="1">
              <a:defRPr/>
            </a:pPr>
            <a:r>
              <a:rPr lang="en-US" altLang="en-US" dirty="0" smtClean="0"/>
              <a:t>FDA/CDER/OB/DB3</a:t>
            </a:r>
          </a:p>
          <a:p>
            <a:pPr eaLnBrk="1" hangingPunct="1">
              <a:defRPr/>
            </a:pPr>
            <a:r>
              <a:rPr lang="en-US" altLang="en-US" sz="2400" dirty="0" smtClean="0"/>
              <a:t>CBA 2016-2017 Workshop series-3 </a:t>
            </a:r>
          </a:p>
          <a:p>
            <a:pPr eaLnBrk="1" hangingPunct="1">
              <a:defRPr/>
            </a:pPr>
            <a:r>
              <a:rPr lang="en-US" altLang="en-US" sz="2400" dirty="0" smtClean="0"/>
              <a:t>Dec. 18, 2016</a:t>
            </a:r>
          </a:p>
        </p:txBody>
      </p:sp>
    </p:spTree>
    <p:extLst>
      <p:ext uri="{BB962C8B-B14F-4D97-AF65-F5344CB8AC3E}">
        <p14:creationId xmlns:p14="http://schemas.microsoft.com/office/powerpoint/2010/main" val="2271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143000"/>
            <a:ext cx="8509103" cy="609600"/>
          </a:xfrm>
        </p:spPr>
        <p:txBody>
          <a:bodyPr>
            <a:normAutofit fontScale="90000"/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en-US" b="1" dirty="0" smtClean="0"/>
              <a:t>Enrichment Design 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76401"/>
            <a:ext cx="8509103" cy="4619418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Sequential Parallel Design (SPD) for dealing with high placebo response</a:t>
            </a:r>
          </a:p>
          <a:p>
            <a:pPr lvl="1">
              <a:defRPr/>
            </a:pPr>
            <a:r>
              <a:rPr lang="en-US" sz="2400" dirty="0" smtClean="0"/>
              <a:t>proposed by Fava et al. (2003) &amp; SPD with re-randomization by Chen et al. (2011)</a:t>
            </a:r>
          </a:p>
          <a:p>
            <a:pPr marL="365125" lvl="1" indent="0"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sz="2400" dirty="0" smtClean="0"/>
          </a:p>
          <a:p>
            <a:pPr marL="46037" indent="0">
              <a:buFont typeface="Georgia" pitchFamily="18" charset="0"/>
              <a:buNone/>
              <a:defRPr/>
            </a:pPr>
            <a:endParaRPr lang="en-US" dirty="0"/>
          </a:p>
        </p:txBody>
      </p:sp>
      <p:pic>
        <p:nvPicPr>
          <p:cNvPr id="31749" name="Picture 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543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914400"/>
            <a:ext cx="8509103" cy="1035299"/>
          </a:xfrm>
        </p:spPr>
        <p:txBody>
          <a:bodyPr>
            <a:normAutofit fontScale="90000"/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en-US" b="1" dirty="0" smtClean="0"/>
              <a:t>Enrichment Design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76401"/>
            <a:ext cx="8509103" cy="4619418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Sequential Enriched Design (SED</a:t>
            </a:r>
            <a:r>
              <a:rPr lang="en-US" sz="2800" dirty="0"/>
              <a:t>) for Dealing with High Placebo Response &amp; Studying Target Patient Population</a:t>
            </a:r>
            <a:endParaRPr lang="en-US" sz="2800" dirty="0" smtClean="0"/>
          </a:p>
          <a:p>
            <a:pPr lvl="1">
              <a:defRPr/>
            </a:pPr>
            <a:r>
              <a:rPr lang="en-US" sz="2600" dirty="0" smtClean="0"/>
              <a:t>Proposed by Chen et al. (2014)</a:t>
            </a:r>
          </a:p>
          <a:p>
            <a:pPr marL="365125" lvl="1" indent="0">
              <a:buFont typeface="Georgia" pitchFamily="18" charset="0"/>
              <a:buNone/>
              <a:defRPr/>
            </a:pPr>
            <a:endParaRPr lang="en-US" sz="2600" dirty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792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838200"/>
            <a:ext cx="8509103" cy="1111499"/>
          </a:xfrm>
        </p:spPr>
        <p:txBody>
          <a:bodyPr>
            <a:normAutofit/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en-US" sz="4000" b="1" dirty="0" smtClean="0"/>
              <a:t>Rationale of SED</a:t>
            </a:r>
            <a:endParaRPr lang="en-US" sz="4000" b="1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The target patient population is those who would respond to a drug but not to a placebo.</a:t>
            </a:r>
          </a:p>
          <a:p>
            <a:r>
              <a:rPr lang="en-US" altLang="en-US" sz="2400" dirty="0" smtClean="0"/>
              <a:t>A placebo lead-in phase is implemented before randomization to screen</a:t>
            </a:r>
            <a:r>
              <a:rPr lang="en-US" altLang="en-US" sz="2400" dirty="0" smtClean="0">
                <a:solidFill>
                  <a:srgbClr val="00B0F0"/>
                </a:solidFill>
              </a:rPr>
              <a:t> </a:t>
            </a:r>
            <a:r>
              <a:rPr lang="en-US" altLang="en-US" sz="2400" dirty="0" smtClean="0"/>
              <a:t>out those patients who would respond to placebo at the beginning of the trial.</a:t>
            </a:r>
          </a:p>
          <a:p>
            <a:r>
              <a:rPr lang="en-US" altLang="en-US" sz="2400" dirty="0" smtClean="0"/>
              <a:t>At the 2nd stage, only patients who are drug responders will be further re-randomized and studied.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27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en-US" sz="4000" b="1" dirty="0" smtClean="0"/>
              <a:t>Multi-Regional Clinical Trials (MRCT)</a:t>
            </a:r>
            <a:br>
              <a:rPr lang="en-US" sz="4000" b="1" dirty="0" smtClean="0"/>
            </a:br>
            <a:r>
              <a:rPr lang="en-US" sz="2000" dirty="0" smtClean="0"/>
              <a:t>from Khin et al. 2013</a:t>
            </a:r>
            <a:endParaRPr lang="en-US" sz="2000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PLATO (Platelet Inhibition And Patient Outcomes) trial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041476"/>
              </p:ext>
            </p:extLst>
          </p:nvPr>
        </p:nvGraphicFramePr>
        <p:xfrm>
          <a:off x="762000" y="3200400"/>
          <a:ext cx="7848600" cy="25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34"/>
                <a:gridCol w="1165634"/>
                <a:gridCol w="1321051"/>
                <a:gridCol w="1554178"/>
                <a:gridCol w="1499103"/>
                <a:gridCol w="1143000"/>
              </a:tblGrid>
              <a:tr h="640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N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Ticagrelor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N(%)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Clopidogrel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N(%)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HR </a:t>
                      </a:r>
                    </a:p>
                    <a:p>
                      <a:pPr algn="ctr"/>
                      <a:r>
                        <a:rPr lang="en-US" sz="1800" dirty="0" smtClean="0"/>
                        <a:t>(95% C.I.)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P-Value</a:t>
                      </a:r>
                      <a:endParaRPr lang="en-US" sz="1800" dirty="0"/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Overall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18,624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9,333</a:t>
                      </a:r>
                      <a:r>
                        <a:rPr lang="en-US" sz="1800" baseline="0" dirty="0" smtClean="0"/>
                        <a:t> (9.8%)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9,291 (11.7%)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0.84</a:t>
                      </a:r>
                    </a:p>
                    <a:p>
                      <a:pPr algn="ctr"/>
                      <a:r>
                        <a:rPr lang="en-US" sz="1800" dirty="0" smtClean="0"/>
                        <a:t>(0.77, 0.93)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&lt;0.0003</a:t>
                      </a:r>
                      <a:endParaRPr lang="en-US" sz="1800" dirty="0"/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Non-US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17,211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8,626 </a:t>
                      </a:r>
                    </a:p>
                    <a:p>
                      <a:pPr algn="ctr"/>
                      <a:r>
                        <a:rPr lang="en-US" sz="1800" dirty="0" smtClean="0"/>
                        <a:t>(9.6)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8,585</a:t>
                      </a:r>
                    </a:p>
                    <a:p>
                      <a:pPr algn="ctr"/>
                      <a:r>
                        <a:rPr lang="en-US" sz="1800" dirty="0" smtClean="0"/>
                        <a:t>(11.8)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0.81</a:t>
                      </a:r>
                    </a:p>
                    <a:p>
                      <a:pPr algn="ctr"/>
                      <a:r>
                        <a:rPr lang="en-US" sz="1800" dirty="0" smtClean="0"/>
                        <a:t>(0.74, 0.90)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&lt;0.00001</a:t>
                      </a:r>
                      <a:endParaRPr lang="en-US" sz="1800" dirty="0"/>
                    </a:p>
                  </a:txBody>
                  <a:tcPr marT="45726" marB="45726"/>
                </a:tc>
              </a:tr>
              <a:tr h="640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1,413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707 </a:t>
                      </a:r>
                    </a:p>
                    <a:p>
                      <a:pPr algn="ctr"/>
                      <a:r>
                        <a:rPr lang="en-US" sz="1800" dirty="0" smtClean="0"/>
                        <a:t>(12.6)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706 </a:t>
                      </a:r>
                    </a:p>
                    <a:p>
                      <a:pPr algn="ctr"/>
                      <a:r>
                        <a:rPr lang="en-US" sz="1800" dirty="0" smtClean="0"/>
                        <a:t>(10.1)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1.27 </a:t>
                      </a:r>
                    </a:p>
                    <a:p>
                      <a:pPr algn="ctr"/>
                      <a:r>
                        <a:rPr lang="en-US" sz="1800" dirty="0" smtClean="0"/>
                        <a:t>(0.92, 1,75)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0.146</a:t>
                      </a:r>
                      <a:endParaRPr lang="en-US" sz="1800" dirty="0"/>
                    </a:p>
                  </a:txBody>
                  <a:tcPr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2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600200"/>
            <a:ext cx="8509103" cy="349498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Schizophrenia MRCT DATA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700" dirty="0" smtClean="0"/>
              <a:t>33 Trials with 12,585 patients</a:t>
            </a:r>
            <a:r>
              <a:rPr lang="da-DK" altLang="en-US" sz="2700" dirty="0"/>
              <a:t>from Chen et al., 2010</a:t>
            </a:r>
            <a:r>
              <a:rPr lang="da-DK" altLang="en-US" dirty="0"/>
              <a:t/>
            </a:r>
            <a:br>
              <a:rPr lang="da-DK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  <a:p>
            <a:pPr marL="44450" indent="0">
              <a:buFont typeface="Georgia" pitchFamily="18" charset="0"/>
              <a:buNone/>
            </a:pPr>
            <a:r>
              <a:rPr lang="en-US" altLang="en-US" dirty="0" smtClean="0"/>
              <a:t>                                                     </a:t>
            </a:r>
          </a:p>
          <a:p>
            <a:pPr marL="44450" indent="0">
              <a:buFont typeface="Georgia" pitchFamily="18" charset="0"/>
              <a:buNone/>
            </a:pPr>
            <a:endParaRPr lang="en-US" altLang="en-US" dirty="0" smtClean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822755"/>
              </p:ext>
            </p:extLst>
          </p:nvPr>
        </p:nvGraphicFramePr>
        <p:xfrm>
          <a:off x="-381000" y="1752600"/>
          <a:ext cx="10134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hart" r:id="rId3" imgW="8229546" imgH="4526388" progId="MSGraph.Chart.8">
                  <p:embed followColorScheme="full"/>
                </p:oleObj>
              </mc:Choice>
              <mc:Fallback>
                <p:oleObj name="Chart" r:id="rId3" imgW="8229546" imgH="452638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1752600"/>
                        <a:ext cx="101346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5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en-US" sz="4000" b="1" dirty="0" smtClean="0"/>
              <a:t>Treatment Effect by Region &amp; Average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from Chen et al. 2010</a:t>
            </a:r>
            <a:endParaRPr lang="en-US" sz="2400" dirty="0"/>
          </a:p>
        </p:txBody>
      </p:sp>
      <p:pic>
        <p:nvPicPr>
          <p:cNvPr id="3686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52" y="2009775"/>
            <a:ext cx="5641795" cy="4286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Conventional Design for Phase 2 &amp; 3</a:t>
            </a:r>
            <a:endParaRPr lang="en-US" sz="3600" b="1" dirty="0"/>
          </a:p>
        </p:txBody>
      </p:sp>
      <p:pic>
        <p:nvPicPr>
          <p:cNvPr id="1024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6200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1219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Two-Stage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Adaptive</a:t>
            </a:r>
            <a:r>
              <a:rPr lang="en-US" altLang="en-US" sz="3600" b="1" dirty="0" smtClean="0"/>
              <a:t> Phase 2/3 Seamless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Design</a:t>
            </a:r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7239000" cy="4495800"/>
          </a:xfrm>
        </p:spPr>
      </p:pic>
    </p:spTree>
    <p:extLst>
      <p:ext uri="{BB962C8B-B14F-4D97-AF65-F5344CB8AC3E}">
        <p14:creationId xmlns:p14="http://schemas.microsoft.com/office/powerpoint/2010/main" val="18275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3849" y="762001"/>
            <a:ext cx="8509103" cy="838200"/>
          </a:xfrm>
        </p:spPr>
        <p:txBody>
          <a:bodyPr>
            <a:normAutofit fontScale="90000"/>
          </a:bodyPr>
          <a:lstStyle/>
          <a:p>
            <a:r>
              <a:rPr lang="en-GB" altLang="en-US" sz="3600" b="1" dirty="0" smtClean="0"/>
              <a:t>Clinical Trials in Pre-cirrhotic Non-alcoholic </a:t>
            </a:r>
            <a:r>
              <a:rPr lang="en-GB" altLang="en-US" sz="3600" b="1" dirty="0" err="1" smtClean="0"/>
              <a:t>Steatohepatitis</a:t>
            </a:r>
            <a:r>
              <a:rPr lang="en-GB" altLang="en-US" sz="3600" b="1" dirty="0" smtClean="0"/>
              <a:t> (NASH)</a:t>
            </a:r>
            <a:endParaRPr lang="en-US" altLang="en-US" sz="36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153400" cy="4419600"/>
          </a:xfrm>
        </p:spPr>
        <p:txBody>
          <a:bodyPr/>
          <a:lstStyle/>
          <a:p>
            <a:r>
              <a:rPr lang="en-GB" altLang="en-US" sz="2400" dirty="0" smtClean="0"/>
              <a:t>NASH has been recognized as one of the leading causes of cirrhosis in adults and NASH related cirrhosis is currently the second indication for liver transplants in the United States [</a:t>
            </a:r>
            <a:r>
              <a:rPr lang="en-GB" altLang="en-US" sz="2400" dirty="0" err="1" smtClean="0"/>
              <a:t>Younossi</a:t>
            </a:r>
            <a:r>
              <a:rPr lang="en-GB" altLang="en-US" sz="2400" dirty="0" smtClean="0"/>
              <a:t> ZM et al., 2015]</a:t>
            </a:r>
            <a:endParaRPr lang="en-GB" altLang="en-US" sz="1800" dirty="0" smtClean="0"/>
          </a:p>
          <a:p>
            <a:r>
              <a:rPr lang="en-GB" altLang="en-US" sz="2400" dirty="0" smtClean="0"/>
              <a:t>In a recently published study of 108 Non-alcoholic fatty liver disease (NAFLD) patients who had serial biopsies, 47% of patients with NASH had a progression of fibrosis, and 18%, had spontaneous regression of fibrosis over a median follow-up period of 6.6 years [McPherson S et al. , 2015]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: Can any clinical trials for treating NASH be conducted less than 6.6 years? With innovative design? </a:t>
            </a:r>
            <a:endParaRPr lang="en-GB" alt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06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dirty="0" smtClean="0"/>
              <a:t>Phase 3/4 Seamless Design for Accelerated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342891" indent="-342891">
              <a:buFontTx/>
              <a:buNone/>
              <a:defRPr/>
            </a:pPr>
            <a:endParaRPr lang="en-US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446088" y="2209800"/>
            <a:ext cx="3733800" cy="1296988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Phase 3 trial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Placebo controlled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79888" y="2209800"/>
            <a:ext cx="4506912" cy="12969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Phase 4 trial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Controlled based on </a:t>
            </a:r>
            <a:r>
              <a:rPr lang="en-US" sz="1400" dirty="0">
                <a:solidFill>
                  <a:srgbClr val="FFFF00"/>
                </a:solidFill>
              </a:rPr>
              <a:t>Clinical Benefit Endpoint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14800" y="3200400"/>
            <a:ext cx="0" cy="163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76600" y="4081463"/>
            <a:ext cx="1676400" cy="7572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Results Observed for Surrogate Endpoint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79888" y="4894263"/>
            <a:ext cx="2133600" cy="8969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Submission of marketing application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46688" y="3200400"/>
            <a:ext cx="0" cy="1693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686800" y="2857500"/>
            <a:ext cx="22225" cy="1547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467600" y="4114800"/>
            <a:ext cx="14478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Full Approval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705600" y="3197225"/>
            <a:ext cx="0" cy="1695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34138" y="4926013"/>
            <a:ext cx="804862" cy="560387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(SSR)</a:t>
            </a:r>
          </a:p>
        </p:txBody>
      </p:sp>
    </p:spTree>
    <p:extLst>
      <p:ext uri="{BB962C8B-B14F-4D97-AF65-F5344CB8AC3E}">
        <p14:creationId xmlns:p14="http://schemas.microsoft.com/office/powerpoint/2010/main" val="1474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en-US" sz="4000" b="1" dirty="0" smtClean="0"/>
              <a:t>Disclaimer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en-US" sz="3200" dirty="0" smtClean="0"/>
              <a:t>This presentation reflects the views of </a:t>
            </a:r>
            <a:r>
              <a:rPr lang="en-US" sz="3200" smtClean="0"/>
              <a:t>the author </a:t>
            </a:r>
            <a:r>
              <a:rPr lang="en-US" sz="3200" dirty="0" smtClean="0"/>
              <a:t>and should not be construed to represent the views or policies of the U.S. Food and Drug Administration.</a:t>
            </a:r>
          </a:p>
          <a:p>
            <a:pPr eaLnBrk="1" hangingPunct="1"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38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3849" y="762000"/>
            <a:ext cx="8509103" cy="1187699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smtClean="0"/>
              <a:t>Challenges with Accelerated Approval Trials</a:t>
            </a:r>
            <a:endParaRPr lang="en-US" altLang="en-US" sz="4000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Need to plan far in advance for the entire phase 3/4 trial with the </a:t>
            </a:r>
            <a:r>
              <a:rPr lang="en-US" altLang="en-US" sz="2400" dirty="0" smtClean="0">
                <a:solidFill>
                  <a:srgbClr val="FF0000"/>
                </a:solidFill>
              </a:rPr>
              <a:t>Statistical Analysis Plan </a:t>
            </a:r>
            <a:r>
              <a:rPr lang="en-US" altLang="en-US" sz="2400" dirty="0" smtClean="0"/>
              <a:t>submitted prior to trial initiation</a:t>
            </a:r>
          </a:p>
          <a:p>
            <a:pPr lvl="1"/>
            <a:r>
              <a:rPr lang="en-US" altLang="en-US" sz="2000" dirty="0" smtClean="0">
                <a:solidFill>
                  <a:srgbClr val="FF0000"/>
                </a:solidFill>
              </a:rPr>
              <a:t>Major issue</a:t>
            </a:r>
            <a:r>
              <a:rPr lang="en-US" altLang="en-US" sz="2000" dirty="0" smtClean="0"/>
              <a:t>: </a:t>
            </a:r>
            <a:r>
              <a:rPr lang="en-US" altLang="en-US" sz="2000" b="1" u="sng" dirty="0" smtClean="0"/>
              <a:t>The overall type I error control</a:t>
            </a:r>
          </a:p>
          <a:p>
            <a:r>
              <a:rPr lang="en-US" altLang="en-US" sz="2400" dirty="0" smtClean="0"/>
              <a:t>Retention of patients in a placebo-controlled trial after marketing approval</a:t>
            </a:r>
          </a:p>
          <a:p>
            <a:pPr lvl="1"/>
            <a:r>
              <a:rPr lang="en-US" altLang="en-US" sz="2400" dirty="0" smtClean="0"/>
              <a:t>Placebo control is best</a:t>
            </a:r>
          </a:p>
          <a:p>
            <a:pPr lvl="1"/>
            <a:r>
              <a:rPr lang="en-US" altLang="en-US" sz="2400" dirty="0" smtClean="0"/>
              <a:t>Potential for use of historical control, however may lack of data for the sought indication at this time.</a:t>
            </a:r>
          </a:p>
          <a:p>
            <a:pPr lvl="1">
              <a:buFont typeface="Wingdings 2" pitchFamily="18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Question:</a:t>
            </a:r>
            <a:r>
              <a:rPr lang="en-US" altLang="en-US" sz="2400" dirty="0" smtClean="0"/>
              <a:t> </a:t>
            </a:r>
            <a:r>
              <a:rPr lang="en-US" altLang="en-US" sz="2400" b="1" u="sng" dirty="0" smtClean="0"/>
              <a:t>Can we consider other types of design?</a:t>
            </a:r>
          </a:p>
          <a:p>
            <a:r>
              <a:rPr lang="en-US" altLang="en-US" sz="2400" dirty="0" smtClean="0"/>
              <a:t>FDA Guidance for Industry—</a:t>
            </a:r>
            <a:r>
              <a:rPr lang="en-US" altLang="en-US" sz="2400" i="1" dirty="0" smtClean="0"/>
              <a:t>E10 Choice of Control Group and Related Issues in Clinical Trials </a:t>
            </a:r>
            <a:r>
              <a:rPr lang="en-US" altLang="en-US" sz="2400" dirty="0" smtClean="0"/>
              <a:t>(FDA, 2001)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1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848600" cy="13716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SED to be Considered for dealing with Placebo dropouts at Phase 4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5181600"/>
            <a:ext cx="7239000" cy="79216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For NASH trials, the placebo lead-in could be replaced by Vitamin E non-responders.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057400"/>
            <a:ext cx="7848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3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914401"/>
            <a:ext cx="8509103" cy="7619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Concluding Remark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28801"/>
            <a:ext cx="8509103" cy="446701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Working at FDA as a statistician is rewarding</a:t>
            </a:r>
          </a:p>
          <a:p>
            <a:pPr lvl="1"/>
            <a:r>
              <a:rPr lang="en-US" dirty="0" smtClean="0"/>
              <a:t>Making contributions for protecting public health</a:t>
            </a:r>
          </a:p>
          <a:p>
            <a:pPr lvl="1"/>
            <a:r>
              <a:rPr lang="en-US" dirty="0" smtClean="0"/>
              <a:t>Personal and professional growth, in particular, have the opportunities to see the overall picture</a:t>
            </a:r>
          </a:p>
          <a:p>
            <a:r>
              <a:rPr lang="en-US" sz="2800" dirty="0" smtClean="0"/>
              <a:t>Many hot topics that Statisticians can help</a:t>
            </a:r>
          </a:p>
          <a:p>
            <a:pPr lvl="1"/>
            <a:r>
              <a:rPr lang="en-US" dirty="0" smtClean="0"/>
              <a:t>Ensure the study drugs are safe and </a:t>
            </a:r>
            <a:r>
              <a:rPr lang="en-US" dirty="0" smtClean="0"/>
              <a:t>effective </a:t>
            </a:r>
            <a:r>
              <a:rPr lang="en-US" dirty="0" smtClean="0"/>
              <a:t>when marketing in US </a:t>
            </a:r>
          </a:p>
          <a:p>
            <a:pPr lvl="1"/>
            <a:r>
              <a:rPr lang="en-US" dirty="0" smtClean="0"/>
              <a:t>Come up with innovative study designs, such as different enrichment designs and adaptive designs to shorten the drug development process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6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en-US" sz="4000" b="1" dirty="0" smtClean="0"/>
              <a:t>FDA Mission</a:t>
            </a:r>
            <a:endParaRPr lang="en-US" sz="4000" b="1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458200" cy="43908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protecting the public health by assuring the safety, efficacy and security of human and veterinary drugs, biological products, medical devices, our nation’s food supply, cosmetics, and products that emit radiation</a:t>
            </a:r>
          </a:p>
          <a:p>
            <a:pPr eaLnBrk="1" hangingPunct="1"/>
            <a:r>
              <a:rPr lang="en-US" altLang="en-US" sz="2400" dirty="0" smtClean="0"/>
              <a:t>advancing the public health by helping to speed 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innovations</a:t>
            </a:r>
            <a:r>
              <a:rPr lang="en-US" altLang="en-US" sz="2400" dirty="0" smtClean="0"/>
              <a:t> that make medicines more effective, safer, and more affordable </a:t>
            </a:r>
          </a:p>
          <a:p>
            <a:pPr eaLnBrk="1" hangingPunct="1"/>
            <a:r>
              <a:rPr lang="en-US" altLang="en-US" sz="2400" dirty="0" smtClean="0"/>
              <a:t>helping the public get the accurate, science-based information they need to use medicines and foods to maintain and improve their health </a:t>
            </a:r>
          </a:p>
          <a:p>
            <a:pPr eaLnBrk="1" hangingPunct="1"/>
            <a:r>
              <a:rPr lang="en-US" altLang="en-US" sz="2400" dirty="0" smtClean="0"/>
              <a:t>regulating the manufacturing, marketing and distribution of tobacco products</a:t>
            </a:r>
          </a:p>
        </p:txBody>
      </p:sp>
    </p:spTree>
    <p:extLst>
      <p:ext uri="{BB962C8B-B14F-4D97-AF65-F5344CB8AC3E}">
        <p14:creationId xmlns:p14="http://schemas.microsoft.com/office/powerpoint/2010/main" val="30476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685801"/>
            <a:ext cx="8680552" cy="106680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en-US" sz="4000" b="1" dirty="0" smtClean="0"/>
              <a:t>Centers at FDA</a:t>
            </a:r>
            <a:endParaRPr lang="en-US" sz="4000" b="1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2009775"/>
            <a:ext cx="8223353" cy="428604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Center for Food Safety and Applied Nutrition (CFSAN)</a:t>
            </a:r>
          </a:p>
          <a:p>
            <a:pPr eaLnBrk="1" hangingPunct="1"/>
            <a:r>
              <a:rPr lang="en-US" altLang="en-US" sz="2400" dirty="0" smtClean="0"/>
              <a:t>Center for Veterinary Medicine (CVM)</a:t>
            </a:r>
          </a:p>
          <a:p>
            <a:pPr eaLnBrk="1" hangingPunct="1"/>
            <a:r>
              <a:rPr lang="en-US" altLang="en-US" sz="2400" dirty="0" smtClean="0"/>
              <a:t>Office or Regulatory Affairs (ORA)</a:t>
            </a:r>
          </a:p>
          <a:p>
            <a:pPr eaLnBrk="1" hangingPunct="1"/>
            <a:r>
              <a:rPr lang="en-US" altLang="en-US" sz="2400" dirty="0" smtClean="0"/>
              <a:t>National Center for Toxicological Research (NCTR)</a:t>
            </a:r>
          </a:p>
          <a:p>
            <a:pPr eaLnBrk="1" hangingPunct="1"/>
            <a:r>
              <a:rPr lang="en-US" altLang="en-US" sz="2400" dirty="0" smtClean="0"/>
              <a:t>Center for Biologics Evaluation and Research (CBER)</a:t>
            </a:r>
          </a:p>
          <a:p>
            <a:pPr eaLnBrk="1" hangingPunct="1"/>
            <a:r>
              <a:rPr lang="en-US" altLang="en-US" sz="2400" dirty="0" smtClean="0"/>
              <a:t>Center for Tobacco Products (CTP)</a:t>
            </a:r>
          </a:p>
          <a:p>
            <a:pPr eaLnBrk="1" hangingPunct="1"/>
            <a:r>
              <a:rPr lang="en-US" altLang="en-US" sz="2400" b="1" dirty="0" smtClean="0"/>
              <a:t>Center for Drug Evaluation and Research </a:t>
            </a:r>
            <a:r>
              <a:rPr lang="en-US" altLang="en-US" sz="2400" dirty="0" smtClean="0"/>
              <a:t>(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CDER</a:t>
            </a:r>
            <a:r>
              <a:rPr lang="en-US" altLang="en-US" sz="2400" dirty="0" smtClean="0"/>
              <a:t>)</a:t>
            </a:r>
          </a:p>
          <a:p>
            <a:pPr eaLnBrk="1" hangingPunct="1"/>
            <a:r>
              <a:rPr lang="en-US" altLang="en-US" sz="2400" dirty="0" smtClean="0"/>
              <a:t>Center for Devices and Radiological Health (CDRH)</a:t>
            </a:r>
          </a:p>
        </p:txBody>
      </p:sp>
    </p:spTree>
    <p:extLst>
      <p:ext uri="{BB962C8B-B14F-4D97-AF65-F5344CB8AC3E}">
        <p14:creationId xmlns:p14="http://schemas.microsoft.com/office/powerpoint/2010/main" val="19092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19999" cy="5943600"/>
          </a:xfrm>
        </p:spPr>
      </p:pic>
      <p:sp>
        <p:nvSpPr>
          <p:cNvPr id="6" name="Oval 5"/>
          <p:cNvSpPr/>
          <p:nvPr/>
        </p:nvSpPr>
        <p:spPr>
          <a:xfrm>
            <a:off x="2744755" y="3733800"/>
            <a:ext cx="9144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762001"/>
            <a:ext cx="8509103" cy="990600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en-US" sz="4000" b="1" dirty="0" smtClean="0"/>
              <a:t>Clinical Trials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28801"/>
            <a:ext cx="8509103" cy="446701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400" dirty="0" smtClean="0"/>
              <a:t>Clinical trials: experiments done in clinical research to answer specific questions regarding biomedical or behavioral interventions, including new treatments</a:t>
            </a:r>
          </a:p>
          <a:p>
            <a:pPr>
              <a:defRPr/>
            </a:pPr>
            <a:r>
              <a:rPr lang="en-US" sz="2400" dirty="0" smtClean="0"/>
              <a:t>Depending on development stages, trials may generate data on safety and/or efficacy.</a:t>
            </a:r>
          </a:p>
          <a:p>
            <a:pPr>
              <a:defRPr/>
            </a:pPr>
            <a:r>
              <a:rPr lang="en-US" sz="2400" dirty="0" smtClean="0"/>
              <a:t>Drug Development Process: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46037" indent="0">
              <a:buFont typeface="Georgia" pitchFamily="18" charset="0"/>
              <a:buNone/>
              <a:defRPr/>
            </a:pPr>
            <a:endParaRPr lang="en-US" dirty="0" smtClean="0"/>
          </a:p>
          <a:p>
            <a:pPr marL="46037" indent="0"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/>
              <a:t>I</a:t>
            </a:r>
            <a:r>
              <a:rPr lang="en-US" dirty="0" smtClean="0"/>
              <a:t>nvestigational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D</a:t>
            </a:r>
            <a:r>
              <a:rPr lang="en-US" dirty="0" smtClean="0"/>
              <a:t>rug (IND) application: Before Phase 1</a:t>
            </a:r>
          </a:p>
          <a:p>
            <a:pPr>
              <a:defRPr/>
            </a:pPr>
            <a:r>
              <a:rPr lang="en-US" dirty="0"/>
              <a:t>N</a:t>
            </a:r>
            <a:r>
              <a:rPr lang="en-US" dirty="0" smtClean="0"/>
              <a:t>ew drug application (NDA): Completion of Phase 2 and 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46954"/>
              </p:ext>
            </p:extLst>
          </p:nvPr>
        </p:nvGraphicFramePr>
        <p:xfrm>
          <a:off x="609600" y="3200401"/>
          <a:ext cx="8077201" cy="137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977"/>
                <a:gridCol w="1832904"/>
                <a:gridCol w="1493520"/>
                <a:gridCol w="1954824"/>
                <a:gridCol w="1397976"/>
              </a:tblGrid>
              <a:tr h="4610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Phase 0</a:t>
                      </a:r>
                      <a:endParaRPr lang="en-US" sz="1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Phase 1</a:t>
                      </a:r>
                      <a:endParaRPr lang="en-US" sz="1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Phase 2</a:t>
                      </a:r>
                      <a:endParaRPr lang="en-US" sz="1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Phase 3</a:t>
                      </a:r>
                      <a:endParaRPr lang="en-US" sz="1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Phase 4</a:t>
                      </a:r>
                      <a:endParaRPr lang="en-US" sz="1800" dirty="0"/>
                    </a:p>
                  </a:txBody>
                  <a:tcPr marT="45736" marB="45736"/>
                </a:tc>
              </a:tr>
              <a:tr h="9105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P-K</a:t>
                      </a:r>
                      <a:r>
                        <a:rPr lang="en-US" sz="1800" baseline="0" dirty="0" smtClean="0"/>
                        <a:t> and P-D Studies in Humans</a:t>
                      </a:r>
                      <a:endParaRPr lang="en-US" sz="1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Screening</a:t>
                      </a:r>
                      <a:r>
                        <a:rPr lang="en-US" sz="1800" baseline="0" dirty="0" smtClean="0"/>
                        <a:t> for Drug’s Safety</a:t>
                      </a:r>
                      <a:endParaRPr lang="en-US" sz="1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Establishing</a:t>
                      </a:r>
                      <a:r>
                        <a:rPr lang="en-US" sz="1800" baseline="0" dirty="0" smtClean="0"/>
                        <a:t> for Drug’s Efficacy</a:t>
                      </a:r>
                      <a:endParaRPr lang="en-US" sz="1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Final Confirmation</a:t>
                      </a:r>
                      <a:r>
                        <a:rPr lang="en-US" sz="1800" baseline="0" dirty="0" smtClean="0"/>
                        <a:t> of Drug’s Safety and Efficacy</a:t>
                      </a:r>
                      <a:endParaRPr lang="en-US" sz="1800" dirty="0"/>
                    </a:p>
                  </a:txBody>
                  <a:tcPr marT="45736" marB="4573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Post-Marking Studies</a:t>
                      </a:r>
                      <a:endParaRPr lang="en-US" sz="1800" dirty="0"/>
                    </a:p>
                  </a:txBody>
                  <a:tcPr marT="45736" marB="457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2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en-US" sz="4000" b="1" dirty="0" smtClean="0"/>
              <a:t>ICH E9: </a:t>
            </a:r>
            <a:r>
              <a:rPr lang="en-US" sz="3200" dirty="0" smtClean="0"/>
              <a:t>Statistical Principles for Clinical Trials</a:t>
            </a:r>
            <a:endParaRPr lang="en-US" sz="32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smtClean="0"/>
              <a:t>Phase 2 Exploratory Trials: dose finding for efficacy</a:t>
            </a:r>
          </a:p>
          <a:p>
            <a:pPr eaLnBrk="1" hangingPunct="1"/>
            <a:r>
              <a:rPr lang="en-US" altLang="en-US" sz="2400" smtClean="0"/>
              <a:t>Confirmatory trial: an adequately controlled trial in which the hypotheses are stated in advance and evaluated </a:t>
            </a:r>
          </a:p>
          <a:p>
            <a:pPr eaLnBrk="1" hangingPunct="1"/>
            <a:r>
              <a:rPr lang="en-US" altLang="en-US" sz="2400" smtClean="0"/>
              <a:t>Primary vs. Secondary Endpoints</a:t>
            </a:r>
          </a:p>
          <a:p>
            <a:pPr lvl="1" eaLnBrk="1" hangingPunct="1"/>
            <a:r>
              <a:rPr lang="en-US" altLang="en-US" smtClean="0"/>
              <a:t>The primary endpoint should be the variable capable of providing the most clinically relevant and convincing evidence directly related to the primary objective of the trial. </a:t>
            </a:r>
          </a:p>
          <a:p>
            <a:pPr lvl="1" eaLnBrk="1" hangingPunct="1"/>
            <a:r>
              <a:rPr lang="en-US" altLang="en-US" smtClean="0"/>
              <a:t>Secondary variables are either supportive measurements related to the primary objective or measurements of effects related to the secondary objectives. </a:t>
            </a:r>
          </a:p>
        </p:txBody>
      </p:sp>
    </p:spTree>
    <p:extLst>
      <p:ext uri="{BB962C8B-B14F-4D97-AF65-F5344CB8AC3E}">
        <p14:creationId xmlns:p14="http://schemas.microsoft.com/office/powerpoint/2010/main" val="30951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en-US" b="1" dirty="0" smtClean="0"/>
              <a:t>FDA Guidance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Providing Clinical Evidence of Effectiveness for Human Drug and Biological Products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For drugs approved in US, the sponsors need to demonstrate the drugs are safety and effective with substantial evidence in at least two adequate and well controlled clinical trials.</a:t>
            </a:r>
          </a:p>
          <a:p>
            <a:r>
              <a:rPr lang="en-US" altLang="en-US" smtClean="0"/>
              <a:t>When only a single adequate and well-controlled study is conducted to demonstrate effectiveness of a new use, pertinent information from other adequate and well-controlled studies of a drug may be considered.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52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Font typeface="Georgia" pitchFamily="18" charset="0"/>
              <a:buNone/>
              <a:defRPr/>
            </a:pPr>
            <a:r>
              <a:rPr lang="en-US" b="1" dirty="0" smtClean="0"/>
              <a:t>Statistical Hot Topics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8223353" cy="454321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Study Designs</a:t>
            </a:r>
          </a:p>
          <a:p>
            <a:pPr marL="46037" indent="0">
              <a:buFont typeface="Georgia" pitchFamily="18" charset="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nrichment designs</a:t>
            </a:r>
            <a:r>
              <a:rPr lang="en-US" dirty="0" smtClean="0"/>
              <a:t> and Adaptive Designs</a:t>
            </a:r>
          </a:p>
          <a:p>
            <a:pPr>
              <a:defRPr/>
            </a:pPr>
            <a:r>
              <a:rPr lang="en-US" dirty="0" smtClean="0"/>
              <a:t>Determination of Efficacy Endpoint</a:t>
            </a:r>
          </a:p>
          <a:p>
            <a:pPr lvl="1">
              <a:defRPr/>
            </a:pPr>
            <a:r>
              <a:rPr lang="en-US" dirty="0" smtClean="0"/>
              <a:t>Continuous vs. Binary Endpoints</a:t>
            </a:r>
          </a:p>
          <a:p>
            <a:pPr lvl="1">
              <a:defRPr/>
            </a:pPr>
            <a:r>
              <a:rPr lang="en-US" dirty="0" smtClean="0"/>
              <a:t>Clinical Outcomes vs. </a:t>
            </a:r>
            <a:r>
              <a:rPr lang="en-US" b="1" u="sng" dirty="0" smtClean="0"/>
              <a:t>Patient Reported Outcomes</a:t>
            </a:r>
          </a:p>
          <a:p>
            <a:pPr lvl="1">
              <a:defRPr/>
            </a:pPr>
            <a:r>
              <a:rPr lang="en-US" dirty="0" smtClean="0"/>
              <a:t>Co-Primary Endpoints vs. Composite Endpoints</a:t>
            </a:r>
          </a:p>
          <a:p>
            <a:pPr lvl="1">
              <a:defRPr/>
            </a:pPr>
            <a:r>
              <a:rPr lang="en-US" dirty="0" smtClean="0"/>
              <a:t>Key Secondary Endpoints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Multi-Regional Clinical </a:t>
            </a:r>
            <a:r>
              <a:rPr lang="en-US" sz="2800" b="1" dirty="0" smtClean="0">
                <a:solidFill>
                  <a:srgbClr val="C00000"/>
                </a:solidFill>
              </a:rPr>
              <a:t>Trials</a:t>
            </a:r>
            <a:endParaRPr lang="en-US" sz="2800" b="1" dirty="0" smtClean="0"/>
          </a:p>
          <a:p>
            <a:pPr>
              <a:defRPr/>
            </a:pPr>
            <a:r>
              <a:rPr lang="en-US" sz="2800" dirty="0" smtClean="0"/>
              <a:t>Missing Data Control and Analysis: LOCF, BOCF, MI, MMRM,…,etc.</a:t>
            </a:r>
          </a:p>
          <a:p>
            <a:pPr>
              <a:defRPr/>
            </a:pPr>
            <a:r>
              <a:rPr lang="en-US" sz="2800" dirty="0" smtClean="0"/>
              <a:t>Study-wise Type I Error Control in terms of Multiplicity</a:t>
            </a:r>
          </a:p>
          <a:p>
            <a:pPr>
              <a:defRPr/>
            </a:pPr>
            <a:r>
              <a:rPr lang="en-US" sz="2800" dirty="0" smtClean="0"/>
              <a:t>Subgroup Analysis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Accelerated Approval through Surrogate Endpoint</a:t>
            </a:r>
          </a:p>
          <a:p>
            <a:pPr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217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FDA_PP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Template_FDA_PP_Final</Template>
  <TotalTime>1043</TotalTime>
  <Words>1214</Words>
  <Application>Microsoft Office PowerPoint</Application>
  <PresentationFormat>On-screen Show (4:3)</PresentationFormat>
  <Paragraphs>162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Template_FDA_PP_Final</vt:lpstr>
      <vt:lpstr>Chart</vt:lpstr>
      <vt:lpstr>My Experiences as an FDA Statistician</vt:lpstr>
      <vt:lpstr>Disclaimer</vt:lpstr>
      <vt:lpstr>FDA Mission</vt:lpstr>
      <vt:lpstr>Centers at FDA</vt:lpstr>
      <vt:lpstr>PowerPoint Presentation</vt:lpstr>
      <vt:lpstr>Clinical Trials</vt:lpstr>
      <vt:lpstr>ICH E9: Statistical Principles for Clinical Trials</vt:lpstr>
      <vt:lpstr>FDA Guidance Providing Clinical Evidence of Effectiveness for Human Drug and Biological Products </vt:lpstr>
      <vt:lpstr>Statistical Hot Topics  </vt:lpstr>
      <vt:lpstr>Enrichment Design   </vt:lpstr>
      <vt:lpstr>Enrichment Design  </vt:lpstr>
      <vt:lpstr>Rationale of SED</vt:lpstr>
      <vt:lpstr>Multi-Regional Clinical Trials (MRCT) from Khin et al. 2013</vt:lpstr>
      <vt:lpstr>Schizophrenia MRCT DATA 33 Trials with 12,585 patientsfrom Chen et al., 2010  </vt:lpstr>
      <vt:lpstr>Treatment Effect by Region &amp; Average  from Chen et al. 2010</vt:lpstr>
      <vt:lpstr>Conventional Design for Phase 2 &amp; 3</vt:lpstr>
      <vt:lpstr>Two-Stage Adaptive Phase 2/3 Seamless Design</vt:lpstr>
      <vt:lpstr>Clinical Trials in Pre-cirrhotic Non-alcoholic Steatohepatitis (NASH)</vt:lpstr>
      <vt:lpstr>Phase 3/4 Seamless Design for Accelerated Approval</vt:lpstr>
      <vt:lpstr>Challenges with Accelerated Approval Trials</vt:lpstr>
      <vt:lpstr>SED to be Considered for dealing with Placebo dropouts at Phase 4 </vt:lpstr>
      <vt:lpstr>Concluding Remark</vt:lpstr>
    </vt:vector>
  </TitlesOfParts>
  <Company>US FDA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Experiences as an FDA Statistician</dc:title>
  <dc:creator>Chen, Yeh-Fong</dc:creator>
  <cp:lastModifiedBy>Chen, Yeh-Fong</cp:lastModifiedBy>
  <cp:revision>17</cp:revision>
  <dcterms:created xsi:type="dcterms:W3CDTF">2016-12-13T22:17:12Z</dcterms:created>
  <dcterms:modified xsi:type="dcterms:W3CDTF">2016-12-18T03:27:49Z</dcterms:modified>
</cp:coreProperties>
</file>